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7010400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69EA2E-786A-497E-B56C-10E437FEABCE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5388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387850"/>
            <a:ext cx="5607050" cy="4156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772525"/>
            <a:ext cx="3038475" cy="4619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5F052C-87B2-4316-A00F-49187BF6DF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64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5F052C-87B2-4316-A00F-49187BF6DF4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823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5942CAA-59A2-43F4-8BB0-E64C6E15673C}" type="datetimeFigureOut">
              <a:rPr lang="en-US" smtClean="0"/>
              <a:t>1/16/2015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2D292CF1-5679-4AD5-9280-D6BCEFC0568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Pre – K Observations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City of Oak Ridge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1100" dirty="0" smtClean="0"/>
              <a:t>January 15, 2015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34662051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685800"/>
            <a:ext cx="7035800" cy="5837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22334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830263"/>
            <a:ext cx="7035800" cy="520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80444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762000"/>
            <a:ext cx="7035800" cy="593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90726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City Council is supportive of Pre-K educational concept and value-added to Oak Ridge education services</a:t>
            </a:r>
          </a:p>
          <a:p>
            <a:r>
              <a:rPr lang="en-US" dirty="0" smtClean="0"/>
              <a:t>Superintendent and City Manager have shared information throughout the process</a:t>
            </a:r>
          </a:p>
          <a:p>
            <a:r>
              <a:rPr lang="en-US" dirty="0" smtClean="0"/>
              <a:t>City Council recognizes long term need for solution on the 70-year old Pine Valley School</a:t>
            </a:r>
          </a:p>
          <a:p>
            <a:endParaRPr lang="en-US" dirty="0" smtClean="0"/>
          </a:p>
          <a:p>
            <a:pPr marL="11430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9473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Immediate Challenge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routine inspection in Spring 2014, the situation of lead based paint exists on the exterior of the building.</a:t>
            </a:r>
          </a:p>
          <a:p>
            <a:r>
              <a:rPr lang="en-US" dirty="0" smtClean="0"/>
              <a:t>Estimated costs of up to $150,000 for the full building and “last investment” on school</a:t>
            </a:r>
          </a:p>
          <a:p>
            <a:r>
              <a:rPr lang="en-US" dirty="0" smtClean="0"/>
              <a:t>Meet a projected August timetable as submitted to Head Start </a:t>
            </a:r>
          </a:p>
          <a:p>
            <a:r>
              <a:rPr lang="en-US" dirty="0" smtClean="0"/>
              <a:t>Avoid Anderson County grant problems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321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Factors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ORS has provided lease option, lease purchase option, major repair options and studied dispersed classroom options</a:t>
            </a:r>
          </a:p>
          <a:p>
            <a:r>
              <a:rPr lang="en-US" dirty="0" smtClean="0"/>
              <a:t>Building Department has reminded of state plan review process for public buildings over 5,000 square feet</a:t>
            </a:r>
          </a:p>
          <a:p>
            <a:r>
              <a:rPr lang="en-US" dirty="0" smtClean="0"/>
              <a:t>Mitchell Building is solid and can be modified for school use according to Inspectors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97270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Request for Private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Purchase Price (as is) at $4,500,000</a:t>
            </a:r>
          </a:p>
          <a:p>
            <a:r>
              <a:rPr lang="en-US" dirty="0" smtClean="0"/>
              <a:t>Remodeling at $2,000,000</a:t>
            </a:r>
          </a:p>
          <a:p>
            <a:r>
              <a:rPr lang="en-US" dirty="0" smtClean="0"/>
              <a:t>Amortized price at 10 years - $3,500,000</a:t>
            </a:r>
          </a:p>
          <a:p>
            <a:r>
              <a:rPr lang="en-US" dirty="0" smtClean="0"/>
              <a:t>Amortized price at 20 years - $500,000</a:t>
            </a:r>
          </a:p>
          <a:p>
            <a:r>
              <a:rPr lang="en-US" dirty="0" smtClean="0"/>
              <a:t>Square footage:  30,085 first floor</a:t>
            </a:r>
          </a:p>
          <a:p>
            <a:pPr marL="68580" indent="0">
              <a:buNone/>
            </a:pPr>
            <a:r>
              <a:rPr lang="en-US" dirty="0" smtClean="0"/>
              <a:t>			   11,510 second floor</a:t>
            </a:r>
          </a:p>
          <a:p>
            <a:r>
              <a:rPr lang="en-US" smtClean="0"/>
              <a:t>Annual interest rate @ 5%</a:t>
            </a:r>
            <a:endParaRPr lang="en-US"/>
          </a:p>
          <a:p>
            <a:endParaRPr lang="en-US" dirty="0" smtClean="0"/>
          </a:p>
          <a:p>
            <a:pPr marL="1892808" lvl="8" indent="0">
              <a:buNone/>
            </a:pPr>
            <a:r>
              <a:rPr lang="en-US" dirty="0" smtClean="0"/>
              <a:t>                      </a:t>
            </a:r>
          </a:p>
          <a:p>
            <a:pPr lvl="8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642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399" y="533400"/>
            <a:ext cx="4267201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42515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3625" y="1711325"/>
            <a:ext cx="7016750" cy="344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13725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685800"/>
            <a:ext cx="7035800" cy="594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53067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100" y="685800"/>
            <a:ext cx="7035800" cy="594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289956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142</TotalTime>
  <Words>199</Words>
  <Application>Microsoft Office PowerPoint</Application>
  <PresentationFormat>On-screen Show (4:3)</PresentationFormat>
  <Paragraphs>30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Pre – K Observations </vt:lpstr>
      <vt:lpstr>Overview </vt:lpstr>
      <vt:lpstr>Immediate Challenge  </vt:lpstr>
      <vt:lpstr>Other Factors </vt:lpstr>
      <vt:lpstr>Request for Private Proposal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 – K Observations</dc:title>
  <dc:creator>Watson, Mark</dc:creator>
  <cp:lastModifiedBy>Meyers, LaVern</cp:lastModifiedBy>
  <cp:revision>8</cp:revision>
  <cp:lastPrinted>2015-01-15T20:38:28Z</cp:lastPrinted>
  <dcterms:created xsi:type="dcterms:W3CDTF">2015-01-15T19:16:31Z</dcterms:created>
  <dcterms:modified xsi:type="dcterms:W3CDTF">2015-01-16T15:09:40Z</dcterms:modified>
</cp:coreProperties>
</file>